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7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72" r:id="rId17"/>
    <p:sldId id="263" r:id="rId18"/>
  </p:sldIdLst>
  <p:sldSz cx="12192000" cy="6858000"/>
  <p:notesSz cx="6858000" cy="9144000"/>
  <p:embeddedFontLst>
    <p:embeddedFont>
      <p:font typeface="Cambria" panose="02040503050406030204" pitchFamily="18" charset="0"/>
      <p:regular r:id="rId20"/>
      <p:bold r:id="rId21"/>
      <p:italic r:id="rId22"/>
      <p:boldItalic r:id="rId23"/>
    </p:embeddedFont>
    <p:embeddedFont>
      <p:font typeface="Cascadia Mono" panose="020B0609020000020004" pitchFamily="49" charset="0"/>
      <p:regular r:id="rId24"/>
      <p:bold r:id="rId25"/>
      <p:italic r:id="rId26"/>
      <p:boldItalic r:id="rId27"/>
    </p:embeddedFont>
    <p:embeddedFont>
      <p:font typeface="Lato" panose="020F0502020204030203" pitchFamily="34" charset="0"/>
      <p:regular r:id="rId28"/>
      <p:bold r:id="rId29"/>
      <p:italic r:id="rId30"/>
      <p:boldItalic r:id="rId31"/>
    </p:embeddedFont>
    <p:embeddedFont>
      <p:font typeface="Lato Black" panose="020F0502020204030203" pitchFamily="34" charset="0"/>
      <p:bold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3" roundtripDataSignature="AMtx7mh4VrLQLvjXUsQeVJWWu9hsLYoG6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0" autoAdjust="0"/>
    <p:restoredTop sz="84278" autoAdjust="0"/>
  </p:normalViewPr>
  <p:slideViewPr>
    <p:cSldViewPr snapToGrid="0">
      <p:cViewPr varScale="1">
        <p:scale>
          <a:sx n="99" d="100"/>
          <a:sy n="99" d="100"/>
        </p:scale>
        <p:origin x="1066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8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83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8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8" Type="http://schemas.openxmlformats.org/officeDocument/2006/relationships/slide" Target="slides/slide7.xml"/><Relationship Id="rId85" Type="http://schemas.openxmlformats.org/officeDocument/2006/relationships/viewProps" Target="viewProps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5776C789-AD67-75CB-3483-56FDD1DE0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67F12F25-ED7A-CBC0-2B00-112FE1B123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FFBF1AFC-8BBB-0D51-5E6D-B0F1BAB109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9403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03E19C0D-0470-067B-C0C9-DCFF8BB66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63887519-BFC1-408D-AD6E-AC40FDB33A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B7DD21B0-BA57-E206-54D7-E6AFCFFE07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00774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7D513CE-6740-CF99-02C3-6F7C2E2A5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2C20CD59-CAD6-2E27-16BF-CC5BFC9595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DCC15628-8038-51A9-61B5-0019DA9342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31414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5A5DECAF-B8D9-B79E-C169-4298C95CB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FCD0EFFE-6812-D9A6-25DE-92E9940483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DE5A8F86-28C3-A256-DC1E-510CFFF577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9563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F7DA70D-0FF3-9C51-A0B8-A58DE4531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18833F4A-DC4E-ACD5-4940-8A5623E66E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FAD53769-9440-E739-55A9-72D7576888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42792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B5399836-4BCC-D31F-41DC-A604F8E00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08CB2F2B-AA04-B412-1213-1D626DC2CD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9B5AA5B0-ACA9-F382-84E7-DAA1D3E6FE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13674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4372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8213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DF288A65-1769-36F6-2C12-4548FA182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415395C3-99D5-E30C-2315-B18705FCD1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5E143E35-9FD4-992C-EEBF-3AC16750D2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8211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5F819111-F143-DE89-7259-95F3759B2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4A46E9AE-C51C-3CC1-674C-950DE3101C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E883B8A4-B76F-3691-EB2F-8F710E800B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668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FE32073-DF85-E0D0-585D-0370D5E02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F816A42D-5070-CD23-D05B-283919F2E6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9835129A-43A6-FCB3-3A13-424F8F4F52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01016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6B3CED30-B1EC-FAD5-7DC6-62C6A7C62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614EC529-A1A5-0457-AC22-60757E36EE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08328E99-D38A-F47C-9AA7-20C9E16E64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5624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DA8DE064-E05D-DE76-E8EA-D99ACF121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B5494F93-66C7-AD77-5F8C-4E9AC48AD1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26D39735-A222-8847-CBC9-2C7949ED1C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1077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536556D8-2776-1ADF-0550-599623155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1C6FB08A-C648-0B10-255B-D4ED16D40A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BD7F4EDB-88C5-C939-989D-1ACA33EACF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41622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3076B7CD-7D38-E881-6091-00F25B74B5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B2FB4EAF-CFCA-03AA-2F5C-D7EBD53CA4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4CAD5AA6-31D2-8BE0-2010-96CF0B3227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2554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lank">
  <p:cSld name="2_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0"/>
          <p:cNvPicPr preferRelativeResize="0"/>
          <p:nvPr/>
        </p:nvPicPr>
        <p:blipFill rotWithShape="1">
          <a:blip r:embed="rId2">
            <a:alphaModFix/>
          </a:blip>
          <a:srcRect r="16448"/>
          <a:stretch/>
        </p:blipFill>
        <p:spPr>
          <a:xfrm>
            <a:off x="1" y="880629"/>
            <a:ext cx="9174892" cy="617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0"/>
          <p:cNvPicPr preferRelativeResize="0"/>
          <p:nvPr/>
        </p:nvPicPr>
        <p:blipFill rotWithShape="1">
          <a:blip r:embed="rId3">
            <a:alphaModFix/>
          </a:blip>
          <a:srcRect r="-3333" b="87407"/>
          <a:stretch/>
        </p:blipFill>
        <p:spPr>
          <a:xfrm>
            <a:off x="0" y="0"/>
            <a:ext cx="12598400" cy="43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0"/>
          <p:cNvSpPr txBox="1">
            <a:spLocks noGrp="1"/>
          </p:cNvSpPr>
          <p:nvPr>
            <p:ph type="title"/>
          </p:nvPr>
        </p:nvSpPr>
        <p:spPr>
          <a:xfrm>
            <a:off x="1595351" y="2187196"/>
            <a:ext cx="9001297" cy="778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4400"/>
              <a:buFont typeface="Lato Black"/>
              <a:buNone/>
              <a:defRPr sz="4400"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9" name="Google Shape;19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47885" y="210692"/>
            <a:ext cx="2496230" cy="1015802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0"/>
          <p:cNvSpPr txBox="1"/>
          <p:nvPr/>
        </p:nvSpPr>
        <p:spPr>
          <a:xfrm>
            <a:off x="1595350" y="1017973"/>
            <a:ext cx="9144000" cy="778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2000"/>
              <a:buFont typeface="Lato Black"/>
              <a:buNone/>
            </a:pPr>
            <a: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  <a:t>ĐẠI HỌC QUỐC GIA THÀNH PHỐ HỒ CHÍ MINH</a:t>
            </a:r>
            <a:b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</a:br>
            <a: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  <a:t>TRƯỜNG ĐẠI HỌC KINH TẾ - LUẬT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 txBox="1">
            <a:spLocks noGrp="1"/>
          </p:cNvSpPr>
          <p:nvPr>
            <p:ph type="title"/>
          </p:nvPr>
        </p:nvSpPr>
        <p:spPr>
          <a:xfrm>
            <a:off x="839788" y="659342"/>
            <a:ext cx="3932237" cy="1070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3200"/>
              <a:buFont typeface="Lato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34" name="Google Shape;34;p12"/>
          <p:cNvPicPr preferRelativeResize="0"/>
          <p:nvPr/>
        </p:nvPicPr>
        <p:blipFill rotWithShape="1">
          <a:blip r:embed="rId2">
            <a:alphaModFix/>
          </a:blip>
          <a:srcRect r="-3333" b="87407"/>
          <a:stretch/>
        </p:blipFill>
        <p:spPr>
          <a:xfrm flipH="1">
            <a:off x="-406400" y="-1"/>
            <a:ext cx="12598400" cy="43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12"/>
          <p:cNvPicPr preferRelativeResize="0"/>
          <p:nvPr/>
        </p:nvPicPr>
        <p:blipFill rotWithShape="1">
          <a:blip r:embed="rId3">
            <a:alphaModFix/>
          </a:blip>
          <a:srcRect l="15000" t="43307" r="32291" b="37052"/>
          <a:stretch/>
        </p:blipFill>
        <p:spPr>
          <a:xfrm>
            <a:off x="211666" y="6201820"/>
            <a:ext cx="3590248" cy="65618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2"/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 rotWithShape="1">
          <a:blip r:embed="rId2">
            <a:alphaModFix/>
          </a:blip>
          <a:srcRect r="-3333" b="87407"/>
          <a:stretch/>
        </p:blipFill>
        <p:spPr>
          <a:xfrm>
            <a:off x="0" y="0"/>
            <a:ext cx="12598400" cy="43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5306" y="-33086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838200" y="2581306"/>
            <a:ext cx="10515600" cy="1566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9600"/>
              <a:buFont typeface="Lato Black"/>
              <a:buNone/>
              <a:defRPr sz="9600"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4" name="Google Shape;74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57944" y="330860"/>
            <a:ext cx="2890753" cy="1176347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/>
          <p:nvPr/>
        </p:nvSpPr>
        <p:spPr>
          <a:xfrm>
            <a:off x="2805445" y="1354975"/>
            <a:ext cx="6410498" cy="688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2000"/>
              <a:buFont typeface="Lato Black"/>
              <a:buNone/>
            </a:pPr>
            <a: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  <a:t>ĐẠI HỌC QUỐC GIA THÀNH PHỐ HỒ CHÍ MINH</a:t>
            </a:r>
            <a:b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</a:br>
            <a: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  <a:t>TRƯỜNG ĐẠI HỌC KINH TẾ - LUẬT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839788" y="577547"/>
            <a:ext cx="3932237" cy="1292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3200"/>
              <a:buFont typeface="Lato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body" idx="2"/>
          </p:nvPr>
        </p:nvSpPr>
        <p:spPr>
          <a:xfrm>
            <a:off x="839788" y="2201630"/>
            <a:ext cx="3932237" cy="3667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/>
          </a:blip>
          <a:srcRect r="-3333" b="87407"/>
          <a:stretch/>
        </p:blipFill>
        <p:spPr>
          <a:xfrm flipH="1">
            <a:off x="-406400" y="-1"/>
            <a:ext cx="12598400" cy="43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8"/>
          <p:cNvPicPr preferRelativeResize="0"/>
          <p:nvPr/>
        </p:nvPicPr>
        <p:blipFill rotWithShape="1">
          <a:blip r:embed="rId3">
            <a:alphaModFix/>
          </a:blip>
          <a:srcRect l="24127" t="66898" r="25919" b="25925"/>
          <a:stretch/>
        </p:blipFill>
        <p:spPr>
          <a:xfrm>
            <a:off x="810734" y="1911095"/>
            <a:ext cx="2855494" cy="115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8"/>
          <p:cNvPicPr preferRelativeResize="0"/>
          <p:nvPr/>
        </p:nvPicPr>
        <p:blipFill rotWithShape="1">
          <a:blip r:embed="rId4">
            <a:alphaModFix/>
          </a:blip>
          <a:srcRect l="15000" t="43307" r="32291" b="37052"/>
          <a:stretch/>
        </p:blipFill>
        <p:spPr>
          <a:xfrm>
            <a:off x="211666" y="6160255"/>
            <a:ext cx="3590248" cy="65618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728132" y="6387798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3098799" y="6335940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ftr" idx="11"/>
          </p:nvPr>
        </p:nvSpPr>
        <p:spPr>
          <a:xfrm>
            <a:off x="3581400" y="6356350"/>
            <a:ext cx="5029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4400"/>
              <a:buFont typeface="Lato Black"/>
              <a:buNone/>
              <a:defRPr sz="44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3581400" y="6356350"/>
            <a:ext cx="5029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6" r:id="rId3"/>
    <p:sldLayoutId id="2147483657" r:id="rId4"/>
    <p:sldLayoutId id="2147483658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hanhtd@uel.edu.v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randuythanh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F9BAC58-9AA6-A91A-085E-F1421DCCF43A}"/>
              </a:ext>
            </a:extLst>
          </p:cNvPr>
          <p:cNvSpPr txBox="1">
            <a:spLocks/>
          </p:cNvSpPr>
          <p:nvPr/>
        </p:nvSpPr>
        <p:spPr bwMode="auto">
          <a:xfrm>
            <a:off x="1751308" y="1697191"/>
            <a:ext cx="9694190" cy="1904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800" b="1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endParaRPr lang="en-US" sz="3200" kern="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sz="3200" b="0" u="sng" kern="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3200" b="0" u="sng" kern="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0" u="sng" kern="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endParaRPr lang="en-US" sz="3200" b="0" u="sng" kern="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vi-VN" sz="3200" b="0">
                <a:solidFill>
                  <a:srgbClr val="002060"/>
                </a:solidFill>
                <a:cs typeface="Times New Roman" panose="02020603050405020304" pitchFamily="18" charset="0"/>
              </a:rPr>
              <a:t>Customize Development Sentiment model application</a:t>
            </a:r>
            <a:endParaRPr lang="en-US" sz="3200" b="0" dirty="0">
              <a:solidFill>
                <a:srgbClr val="002060"/>
              </a:solidFill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F97E3A-A23C-B018-8E45-86B8BF858946}"/>
              </a:ext>
            </a:extLst>
          </p:cNvPr>
          <p:cNvSpPr txBox="1"/>
          <p:nvPr/>
        </p:nvSpPr>
        <p:spPr>
          <a:xfrm>
            <a:off x="4863465" y="3442395"/>
            <a:ext cx="378180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u="sng">
                <a:latin typeface="Times New Roman" panose="02020603050405020304" pitchFamily="18" charset="0"/>
                <a:cs typeface="Times New Roman" panose="02020603050405020304" pitchFamily="18" charset="0"/>
              </a:rPr>
              <a:t>Giảng viên:</a:t>
            </a:r>
          </a:p>
          <a:p>
            <a:pPr algn="ctr"/>
            <a:r>
              <a:rPr lang="en-US" sz="22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TS. Trần Duy Thanh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Email: 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thanhtd@uel.edu.vn</a:t>
            </a: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Blog: 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https://tranduythanh.com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CD842D7F-81B3-E8A7-4B72-1CD532DAC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AD9347B1-407B-801C-9297-EBAA801FEC00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71AD5B9B-B0E8-2AEB-650D-901D566D908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DA203C6-ECFA-AEFE-1CF5-9E6D07B107E2}"/>
              </a:ext>
            </a:extLst>
          </p:cNvPr>
          <p:cNvGrpSpPr/>
          <p:nvPr/>
        </p:nvGrpSpPr>
        <p:grpSpPr>
          <a:xfrm>
            <a:off x="270932" y="273373"/>
            <a:ext cx="5791200" cy="508000"/>
            <a:chOff x="789624" y="1191463"/>
            <a:chExt cx="57912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07ED40B3-2E44-D074-5367-374AC56F4DE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6CCABC25-E7D1-F7CE-78BD-85D54634CD1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42A7EE00-843B-0364-D25B-D178CADAE9F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146A2F35-A7F3-D2CB-4342-2B9806C42EFC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5D6FFC85-EB1F-E3B0-15E4-A5751C805FF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B8BDEB83-51B1-CCDB-2CC2-EBBCF4282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132" y="890501"/>
            <a:ext cx="11172012" cy="537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858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32A5F7D6-DA06-1B16-0BD6-E2D0B8AFD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9634091B-D040-1432-5402-2CCC291E16D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A4765691-3089-9889-A650-18347AC8F2B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6E96148-F876-6CA7-01DF-5CA7EFAB0EB5}"/>
              </a:ext>
            </a:extLst>
          </p:cNvPr>
          <p:cNvGrpSpPr/>
          <p:nvPr/>
        </p:nvGrpSpPr>
        <p:grpSpPr>
          <a:xfrm>
            <a:off x="268637" y="282901"/>
            <a:ext cx="5791200" cy="508000"/>
            <a:chOff x="789624" y="1191463"/>
            <a:chExt cx="57912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AF2AEBD9-CF56-01F6-5624-DB30BE41977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52F99224-DB02-524E-3B93-C61603D30DE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C44F9319-99DA-7ABB-3C9F-18EEDC75130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3A220B5F-7988-9392-5B99-28B06D0F4CDD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3ED84055-37B8-D4BB-F10B-57216B28286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1EF203E4-8EA2-F387-59F1-02A0EEFDAC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47" y="894838"/>
            <a:ext cx="8663090" cy="5202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99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4B73D9D9-0F25-2935-6909-1015EDBC3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B3F963D7-9B6A-F6B5-AFAD-507E53F177F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3FE64618-34E2-870F-9D62-E13156497EF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FC185E7-AB46-4D0E-1218-72771EE3686C}"/>
              </a:ext>
            </a:extLst>
          </p:cNvPr>
          <p:cNvGrpSpPr/>
          <p:nvPr/>
        </p:nvGrpSpPr>
        <p:grpSpPr>
          <a:xfrm>
            <a:off x="270932" y="312119"/>
            <a:ext cx="5791200" cy="508000"/>
            <a:chOff x="789624" y="1191463"/>
            <a:chExt cx="57912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4E9F8799-3D04-61F4-5AE7-ADDD86400EB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99BB95AD-2434-954E-F5C8-496B997F4B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2F50998D-2094-C787-E674-441267346E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74E25DA9-0212-23BA-D88A-6923E55488C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5EE2CDAF-62B8-D593-9E50-E5DB80AD3394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0969E14C-F42C-E616-3A9B-DBD6A1955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132" y="896319"/>
            <a:ext cx="8225554" cy="529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84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DA6B85BB-6BAA-F71F-4CA3-8B77365F4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371460A7-63F7-4AA2-19C5-1DD8DA0796B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CF5F5023-27C0-F9B5-5905-A514D104AAD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BE3A38-00C0-D31D-9452-86E8943BE487}"/>
              </a:ext>
            </a:extLst>
          </p:cNvPr>
          <p:cNvGrpSpPr/>
          <p:nvPr/>
        </p:nvGrpSpPr>
        <p:grpSpPr>
          <a:xfrm>
            <a:off x="245390" y="296781"/>
            <a:ext cx="5791200" cy="508000"/>
            <a:chOff x="789624" y="1191463"/>
            <a:chExt cx="57912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48EAA01F-0C71-D8F3-7F1F-406E0368188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80E8F422-C775-36AE-C951-688DB8956A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D3A2E59A-ED7C-8B5A-0430-6AEDD2004CE7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2DE81B09-2DC1-37DA-8BDB-49659F3CF83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B86B1DD4-B991-B178-D756-763558EEFD5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9A3F0ACB-F996-7BA6-815B-AC5B12CB4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64" y="908718"/>
            <a:ext cx="8558343" cy="524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89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A21E7C62-EF8D-BA19-A2AB-A33394D25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5D627EDC-DA31-92B6-41DD-F41DFA370FD1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CB9E4E68-123B-CA44-3C6E-40842C50EC4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0DD89F6-6D77-D76E-98D5-4DDCC4D1E3BC}"/>
              </a:ext>
            </a:extLst>
          </p:cNvPr>
          <p:cNvGrpSpPr/>
          <p:nvPr/>
        </p:nvGrpSpPr>
        <p:grpSpPr>
          <a:xfrm>
            <a:off x="229891" y="303846"/>
            <a:ext cx="5791200" cy="508000"/>
            <a:chOff x="789624" y="1191463"/>
            <a:chExt cx="57912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5E1E17E6-E729-AB74-6586-5FE1AB29421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EBA6BDB9-5932-9466-7FA1-1766116CC73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F2CC0CB6-E8B5-64F3-56FC-DB2BABD689FC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980AEDEF-85EA-CE7E-AD73-89E789F0434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013EE234-C764-2EB5-5BD5-2E5BDA81761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C44961E2-7795-CF51-F047-DC1866EDC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302" y="915783"/>
            <a:ext cx="8488790" cy="530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4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361F61D3-DF2D-8D75-9E3A-059C764EE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5757FD4E-27A3-7531-0626-629B369CF40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0EA391BB-9067-48FF-4E39-0A936E3BC20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2DE6FC8-33ED-B0C9-E408-83BC3EEDD10D}"/>
              </a:ext>
            </a:extLst>
          </p:cNvPr>
          <p:cNvGrpSpPr/>
          <p:nvPr/>
        </p:nvGrpSpPr>
        <p:grpSpPr>
          <a:xfrm>
            <a:off x="222142" y="288871"/>
            <a:ext cx="5791200" cy="508000"/>
            <a:chOff x="789624" y="1191463"/>
            <a:chExt cx="57912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C73DB6AD-6C3B-1E73-BDD5-7A4F760AAED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37C526FE-DB5C-C4A6-C924-FEFEA9C8B35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4698BEAD-7B4B-CDBD-AFB4-8D7BB0CF693D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3E32689C-6FCA-DA09-3E59-48A23BE174B9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3584059F-DBB4-872F-3B9B-C6CD1BB254F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FAA92C0-C45E-1C19-07C4-96609CE07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42" y="949271"/>
            <a:ext cx="8416195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3186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/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C27B0D8-B505-0A00-64F9-C9BD4799CAD8}"/>
              </a:ext>
            </a:extLst>
          </p:cNvPr>
          <p:cNvGrpSpPr/>
          <p:nvPr/>
        </p:nvGrpSpPr>
        <p:grpSpPr>
          <a:xfrm>
            <a:off x="183751" y="247469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3FF2827D-5884-34DA-3239-E2669FBE447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800" b="1">
                  <a:latin typeface="Cambria" panose="02040503050406030204" pitchFamily="18" charset="0"/>
                </a:rPr>
                <a:t>Bài học tiếp theo</a:t>
              </a:r>
              <a:endParaRPr lang="en-US" sz="2800" b="1" kern="0">
                <a:solidFill>
                  <a:srgbClr val="000000"/>
                </a:solidFill>
                <a:latin typeface="Cambria" panose="02040503050406030204" pitchFamily="18" charset="0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447D38C0-EECF-3BBB-4F9A-E3ECD3E585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C126B780-978A-9AA8-E14C-23E582A7110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66F9CBAC-100E-1F37-32A2-671A4A246319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AFA1B933-3B6D-F081-885D-10B63D0E0E5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60A82686-C648-5F3E-67A5-A79D3042FD96}"/>
              </a:ext>
            </a:extLst>
          </p:cNvPr>
          <p:cNvSpPr/>
          <p:nvPr/>
        </p:nvSpPr>
        <p:spPr>
          <a:xfrm>
            <a:off x="425026" y="859406"/>
            <a:ext cx="11341948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vi-VN" sz="2800">
                <a:latin typeface="Cambria" panose="02040503050406030204" pitchFamily="18" charset="0"/>
              </a:rPr>
              <a:t>7.5. Tích hợp mô hình máy học vào dự án có sẵn</a:t>
            </a:r>
          </a:p>
        </p:txBody>
      </p:sp>
    </p:spTree>
    <p:extLst>
      <p:ext uri="{BB962C8B-B14F-4D97-AF65-F5344CB8AC3E}">
        <p14:creationId xmlns:p14="http://schemas.microsoft.com/office/powerpoint/2010/main" val="3263337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 txBox="1">
            <a:spLocks noGrp="1"/>
          </p:cNvSpPr>
          <p:nvPr>
            <p:ph type="title"/>
          </p:nvPr>
        </p:nvSpPr>
        <p:spPr>
          <a:xfrm>
            <a:off x="838200" y="2581306"/>
            <a:ext cx="10515600" cy="1566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9600"/>
              <a:buFont typeface="Lato Black"/>
              <a:buNone/>
            </a:pPr>
            <a:r>
              <a:rPr lang="en-US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/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64DE7AC-7E06-0676-5ECD-FC6C1493BAE0}"/>
              </a:ext>
            </a:extLst>
          </p:cNvPr>
          <p:cNvGrpSpPr/>
          <p:nvPr/>
        </p:nvGrpSpPr>
        <p:grpSpPr>
          <a:xfrm>
            <a:off x="152400" y="304948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CE8F9F40-61DD-7346-4703-DCCB057B485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800" b="1">
                  <a:latin typeface="Cambria" panose="02040503050406030204" pitchFamily="18" charset="0"/>
                </a:rPr>
                <a:t>Mục tiêu bài học</a:t>
              </a:r>
              <a:endParaRPr lang="en-US" sz="2800" b="1" kern="0">
                <a:solidFill>
                  <a:srgbClr val="000000"/>
                </a:solidFill>
                <a:latin typeface="Cambria" panose="02040503050406030204" pitchFamily="18" charset="0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44F3AC4A-5305-6F96-8C18-43C5D74712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A357810E-BD83-454E-8106-65298F2614BD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840B8BB5-8211-291C-7847-C32187EE6339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4C26AE9A-9DD8-7E15-041C-437165D9822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DD7FF02-BE8B-9019-7A18-4E805BDF1673}"/>
              </a:ext>
            </a:extLst>
          </p:cNvPr>
          <p:cNvSpPr txBox="1"/>
          <p:nvPr/>
        </p:nvSpPr>
        <p:spPr>
          <a:xfrm>
            <a:off x="502810" y="924115"/>
            <a:ext cx="10857448" cy="5009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>
                <a:latin typeface="Cambria" panose="02040503050406030204" pitchFamily="18" charset="0"/>
              </a:rPr>
              <a:t>Build and customize Sentiment model for end to end app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>
                <a:latin typeface="Cambria" panose="02040503050406030204" pitchFamily="18" charset="0"/>
              </a:rPr>
              <a:t>Deep understand the steps in Machine Learning:</a:t>
            </a:r>
          </a:p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Cambria" panose="02040503050406030204" pitchFamily="18" charset="0"/>
              </a:rPr>
              <a:t>Preparing Dataset</a:t>
            </a:r>
          </a:p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Cambria" panose="02040503050406030204" pitchFamily="18" charset="0"/>
              </a:rPr>
              <a:t>Split Dataset to train and test set</a:t>
            </a:r>
          </a:p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Cambria" panose="02040503050406030204" pitchFamily="18" charset="0"/>
              </a:rPr>
              <a:t>Choose algorithm to train the model</a:t>
            </a:r>
          </a:p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Cambria" panose="02040503050406030204" pitchFamily="18" charset="0"/>
              </a:rPr>
              <a:t>Evaluation the model</a:t>
            </a:r>
          </a:p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Cambria" panose="02040503050406030204" pitchFamily="18" charset="0"/>
              </a:rPr>
              <a:t>Save the model</a:t>
            </a:r>
          </a:p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latin typeface="Cambria" panose="02040503050406030204" pitchFamily="18" charset="0"/>
              </a:rPr>
              <a:t>Use the model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>
                <a:latin typeface="Cambria" panose="02040503050406030204" pitchFamily="18" charset="0"/>
              </a:rPr>
              <a:t>Use BackgroundWorker to update realtime processing GUI</a:t>
            </a:r>
          </a:p>
          <a:p>
            <a:pPr lvl="1" algn="just">
              <a:lnSpc>
                <a:spcPct val="150000"/>
              </a:lnSpc>
            </a:pPr>
            <a:endParaRPr lang="vi-VN" sz="24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145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F1E6AC2D-2F37-A305-5BC5-07C6CF604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BF02D8B4-4452-F968-74B4-A6CC1FC26F4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B9E34E68-8AE0-6CC1-49BA-BB58285C18E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34006E-DA49-5212-6563-C56B2660E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096" y="893326"/>
            <a:ext cx="4343400" cy="53529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4986A5-828F-D05F-3E45-F6836F68C2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696" y="883279"/>
            <a:ext cx="4343400" cy="535291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00EACDF-344D-EF42-2639-5E0B2F453AC4}"/>
              </a:ext>
            </a:extLst>
          </p:cNvPr>
          <p:cNvGrpSpPr/>
          <p:nvPr/>
        </p:nvGrpSpPr>
        <p:grpSpPr>
          <a:xfrm>
            <a:off x="198895" y="296620"/>
            <a:ext cx="5791200" cy="508000"/>
            <a:chOff x="789624" y="1191463"/>
            <a:chExt cx="5791200" cy="508000"/>
          </a:xfrm>
        </p:grpSpPr>
        <p:sp>
          <p:nvSpPr>
            <p:cNvPr id="12" name="AutoShape 52">
              <a:extLst>
                <a:ext uri="{FF2B5EF4-FFF2-40B4-BE49-F238E27FC236}">
                  <a16:creationId xmlns:a16="http://schemas.microsoft.com/office/drawing/2014/main" id="{DAA02879-BF71-9699-0AE1-6A355324532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13" name="Group 17">
              <a:extLst>
                <a:ext uri="{FF2B5EF4-FFF2-40B4-BE49-F238E27FC236}">
                  <a16:creationId xmlns:a16="http://schemas.microsoft.com/office/drawing/2014/main" id="{49E5C7A0-51A0-536B-8B28-2D3176DC81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14" name="AutoShape 18">
                <a:extLst>
                  <a:ext uri="{FF2B5EF4-FFF2-40B4-BE49-F238E27FC236}">
                    <a16:creationId xmlns:a16="http://schemas.microsoft.com/office/drawing/2014/main" id="{FFD31AD5-EAE6-A2A0-4312-E4811E3E0C38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15" name="AutoShape 19">
                <a:extLst>
                  <a:ext uri="{FF2B5EF4-FFF2-40B4-BE49-F238E27FC236}">
                    <a16:creationId xmlns:a16="http://schemas.microsoft.com/office/drawing/2014/main" id="{D08A3171-527A-EC00-3AA6-BF45F9F9716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16" name="AutoShape 20">
                <a:extLst>
                  <a:ext uri="{FF2B5EF4-FFF2-40B4-BE49-F238E27FC236}">
                    <a16:creationId xmlns:a16="http://schemas.microsoft.com/office/drawing/2014/main" id="{C2F4F9B1-2FCD-7DFA-4553-5D24DC1BC318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4565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8211EF7F-38C3-9B6F-9DBA-C72D76654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A9179698-5D1E-BFD9-7FD0-EB37031B2FB8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9CDB01A5-57BB-C9CD-DCAE-C3020839AA4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37EE92-515A-8E74-5B32-A62D009D9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39" y="1632180"/>
            <a:ext cx="2217612" cy="1882303"/>
          </a:xfrm>
          <a:prstGeom prst="rect">
            <a:avLst/>
          </a:prstGeom>
          <a:ln>
            <a:solidFill>
              <a:srgbClr val="002060"/>
            </a:solidFill>
          </a:ln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5F7FE5E-C911-3287-BF76-3D7499D759DC}"/>
              </a:ext>
            </a:extLst>
          </p:cNvPr>
          <p:cNvGrpSpPr/>
          <p:nvPr/>
        </p:nvGrpSpPr>
        <p:grpSpPr>
          <a:xfrm>
            <a:off x="253139" y="296621"/>
            <a:ext cx="5791200" cy="508000"/>
            <a:chOff x="789624" y="1191463"/>
            <a:chExt cx="5791200" cy="508000"/>
          </a:xfrm>
        </p:grpSpPr>
        <p:sp>
          <p:nvSpPr>
            <p:cNvPr id="4" name="AutoShape 52">
              <a:extLst>
                <a:ext uri="{FF2B5EF4-FFF2-40B4-BE49-F238E27FC236}">
                  <a16:creationId xmlns:a16="http://schemas.microsoft.com/office/drawing/2014/main" id="{012F437A-9F9C-8FFD-E859-EACF4EAFC00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5" name="Group 17">
              <a:extLst>
                <a:ext uri="{FF2B5EF4-FFF2-40B4-BE49-F238E27FC236}">
                  <a16:creationId xmlns:a16="http://schemas.microsoft.com/office/drawing/2014/main" id="{6AE4CA08-A08D-6450-2298-9E94B742D3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6" name="AutoShape 18">
                <a:extLst>
                  <a:ext uri="{FF2B5EF4-FFF2-40B4-BE49-F238E27FC236}">
                    <a16:creationId xmlns:a16="http://schemas.microsoft.com/office/drawing/2014/main" id="{3B5BEE78-F0DF-7C1C-7741-07281A2954A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19">
                <a:extLst>
                  <a:ext uri="{FF2B5EF4-FFF2-40B4-BE49-F238E27FC236}">
                    <a16:creationId xmlns:a16="http://schemas.microsoft.com/office/drawing/2014/main" id="{75CC309C-C0B0-DCE3-3A45-4AC474D10EEA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" name="AutoShape 20">
                <a:extLst>
                  <a:ext uri="{FF2B5EF4-FFF2-40B4-BE49-F238E27FC236}">
                    <a16:creationId xmlns:a16="http://schemas.microsoft.com/office/drawing/2014/main" id="{207F8378-439F-7B01-D4A7-397396B89B0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9BB2870-9968-6712-2671-42B132CD6D6B}"/>
              </a:ext>
            </a:extLst>
          </p:cNvPr>
          <p:cNvSpPr txBox="1">
            <a:spLocks/>
          </p:cNvSpPr>
          <p:nvPr/>
        </p:nvSpPr>
        <p:spPr>
          <a:xfrm>
            <a:off x="557939" y="890346"/>
            <a:ext cx="11430000" cy="524827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Tx/>
              <a:buFont typeface="Wingdings" panose="05000000000000000000" pitchFamily="2" charset="2"/>
              <a:buChar char="v"/>
            </a:pPr>
            <a:r>
              <a:rPr lang="en-US" sz="2400">
                <a:solidFill>
                  <a:prstClr val="black"/>
                </a:solidFill>
                <a:latin typeface="Cambria" panose="02040503050406030204" pitchFamily="18" charset="0"/>
              </a:rPr>
              <a:t>Create </a:t>
            </a:r>
            <a:r>
              <a:rPr lang="en-US" sz="2400" b="1">
                <a:solidFill>
                  <a:prstClr val="black"/>
                </a:solidFill>
                <a:latin typeface="Cambria" panose="02040503050406030204" pitchFamily="18" charset="0"/>
              </a:rPr>
              <a:t>SentimentAppBinary </a:t>
            </a:r>
            <a:r>
              <a:rPr lang="en-US" sz="2400">
                <a:solidFill>
                  <a:prstClr val="black"/>
                </a:solidFill>
                <a:latin typeface="Cambria" panose="02040503050406030204" pitchFamily="18" charset="0"/>
              </a:rPr>
              <a:t>project (.net framework)</a:t>
            </a:r>
            <a:endParaRPr lang="vi-VN" sz="2400" dirty="0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D4EE991-D394-ADC0-B783-80041AEDD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7539" y="2463148"/>
            <a:ext cx="5410200" cy="323159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6B9156-75EC-EF41-C8C9-5A84D8E34BF4}"/>
              </a:ext>
            </a:extLst>
          </p:cNvPr>
          <p:cNvCxnSpPr/>
          <p:nvPr/>
        </p:nvCxnSpPr>
        <p:spPr>
          <a:xfrm>
            <a:off x="3224939" y="2023821"/>
            <a:ext cx="2819400" cy="0"/>
          </a:xfrm>
          <a:prstGeom prst="straightConnector1">
            <a:avLst/>
          </a:prstGeom>
          <a:noFill/>
          <a:ln w="38100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2CB9493-0A82-3678-5C3B-E0014A363058}"/>
              </a:ext>
            </a:extLst>
          </p:cNvPr>
          <p:cNvSpPr txBox="1"/>
          <p:nvPr/>
        </p:nvSpPr>
        <p:spPr>
          <a:xfrm>
            <a:off x="6030123" y="1812724"/>
            <a:ext cx="5277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Right mouse click and choose Manage Nuget Packages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941E8BF-A5BB-16D1-B040-8BEBAE2A80AE}"/>
              </a:ext>
            </a:extLst>
          </p:cNvPr>
          <p:cNvCxnSpPr/>
          <p:nvPr/>
        </p:nvCxnSpPr>
        <p:spPr>
          <a:xfrm>
            <a:off x="6806339" y="3682348"/>
            <a:ext cx="0" cy="396598"/>
          </a:xfrm>
          <a:prstGeom prst="straightConnector1">
            <a:avLst/>
          </a:prstGeom>
          <a:noFill/>
          <a:ln w="38100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561665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696BA7B0-5878-86BA-7505-23E429146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9DC489F7-290E-892A-692C-9D7F043D5D1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DB5ED971-6721-6A10-14B1-24CADF4FF5F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004353-B073-B4AC-0DD6-43E67C7147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790"/>
          <a:stretch/>
        </p:blipFill>
        <p:spPr>
          <a:xfrm>
            <a:off x="428767" y="1627322"/>
            <a:ext cx="7315200" cy="2606538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44C34F43-373F-9B93-827A-86C64250C933}"/>
              </a:ext>
            </a:extLst>
          </p:cNvPr>
          <p:cNvGrpSpPr/>
          <p:nvPr/>
        </p:nvGrpSpPr>
        <p:grpSpPr>
          <a:xfrm>
            <a:off x="152400" y="281122"/>
            <a:ext cx="5791200" cy="508000"/>
            <a:chOff x="789624" y="1191463"/>
            <a:chExt cx="5791200" cy="508000"/>
          </a:xfrm>
        </p:grpSpPr>
        <p:sp>
          <p:nvSpPr>
            <p:cNvPr id="4" name="AutoShape 52">
              <a:extLst>
                <a:ext uri="{FF2B5EF4-FFF2-40B4-BE49-F238E27FC236}">
                  <a16:creationId xmlns:a16="http://schemas.microsoft.com/office/drawing/2014/main" id="{510F7391-7612-894B-036A-5C82E703677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5" name="Group 17">
              <a:extLst>
                <a:ext uri="{FF2B5EF4-FFF2-40B4-BE49-F238E27FC236}">
                  <a16:creationId xmlns:a16="http://schemas.microsoft.com/office/drawing/2014/main" id="{6E237624-C46E-4965-C306-AAC7F10B65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6" name="AutoShape 18">
                <a:extLst>
                  <a:ext uri="{FF2B5EF4-FFF2-40B4-BE49-F238E27FC236}">
                    <a16:creationId xmlns:a16="http://schemas.microsoft.com/office/drawing/2014/main" id="{9790A23B-BB7A-9629-0C1E-52CD0DB8050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19">
                <a:extLst>
                  <a:ext uri="{FF2B5EF4-FFF2-40B4-BE49-F238E27FC236}">
                    <a16:creationId xmlns:a16="http://schemas.microsoft.com/office/drawing/2014/main" id="{76D99B83-398A-8B50-7679-24D506D92E5A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8" name="AutoShape 20">
                <a:extLst>
                  <a:ext uri="{FF2B5EF4-FFF2-40B4-BE49-F238E27FC236}">
                    <a16:creationId xmlns:a16="http://schemas.microsoft.com/office/drawing/2014/main" id="{9CBDEDE4-92B5-D2D3-0EC4-777FDF5E4D3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5A3BD4B-AA7E-0C6B-964A-777ED970E8C0}"/>
              </a:ext>
            </a:extLst>
          </p:cNvPr>
          <p:cNvSpPr txBox="1">
            <a:spLocks/>
          </p:cNvSpPr>
          <p:nvPr/>
        </p:nvSpPr>
        <p:spPr>
          <a:xfrm>
            <a:off x="457200" y="874847"/>
            <a:ext cx="11430000" cy="524827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Tx/>
              <a:buFont typeface="Wingdings" panose="05000000000000000000" pitchFamily="2" charset="2"/>
              <a:buChar char="v"/>
            </a:pPr>
            <a:r>
              <a:rPr lang="en-US" sz="2400">
                <a:solidFill>
                  <a:prstClr val="black"/>
                </a:solidFill>
                <a:latin typeface="Cambria" panose="02040503050406030204" pitchFamily="18" charset="0"/>
              </a:rPr>
              <a:t>Install Microsoft.ML </a:t>
            </a:r>
            <a:endParaRPr lang="vi-VN" sz="2400" dirty="0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B33A98-737C-414F-2140-C491BD8DCD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5800" y="535122"/>
            <a:ext cx="3444538" cy="525825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FB8C3FC-BE94-9B45-46F7-36ACE2801EC0}"/>
              </a:ext>
            </a:extLst>
          </p:cNvPr>
          <p:cNvCxnSpPr/>
          <p:nvPr/>
        </p:nvCxnSpPr>
        <p:spPr>
          <a:xfrm>
            <a:off x="6629400" y="2998922"/>
            <a:ext cx="1676400" cy="0"/>
          </a:xfrm>
          <a:prstGeom prst="straightConnector1">
            <a:avLst/>
          </a:prstGeom>
          <a:noFill/>
          <a:ln w="38100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259993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F586E907-6FF9-470A-434D-626B67AEB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960A383F-3831-2A15-581D-0BB10616FCA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9C4F32CE-55F6-FD48-23B4-D5596B56EFC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73A9F9A-3B5B-FF57-C060-4FC8A6108301}"/>
              </a:ext>
            </a:extLst>
          </p:cNvPr>
          <p:cNvGrpSpPr/>
          <p:nvPr/>
        </p:nvGrpSpPr>
        <p:grpSpPr>
          <a:xfrm>
            <a:off x="229892" y="306353"/>
            <a:ext cx="5791200" cy="508000"/>
            <a:chOff x="789624" y="1191463"/>
            <a:chExt cx="57912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21EC2364-3F1B-B5B3-48D7-A5C940F0BD1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047D3DED-3144-3A88-CFEB-A6CB02324DC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0E070F43-B817-5F63-3997-2BBD15F6A3F0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7456DEE6-2E25-30F5-951C-2C76BF6A46D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0E35EC59-103A-0467-3248-B3E7D0F86989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5DD174F1-B7B2-1EB2-F3FA-EE90BC185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176" y="852979"/>
            <a:ext cx="4370786" cy="527714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D1952FE-7E3B-07D2-98B6-AF643AEE4B2B}"/>
              </a:ext>
            </a:extLst>
          </p:cNvPr>
          <p:cNvSpPr/>
          <p:nvPr/>
        </p:nvSpPr>
        <p:spPr>
          <a:xfrm>
            <a:off x="1144292" y="2033553"/>
            <a:ext cx="2286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txtAccuracy</a:t>
            </a:r>
          </a:p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txtAUCROC</a:t>
            </a:r>
          </a:p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txtLogLoss</a:t>
            </a:r>
          </a:p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txtNegativePrecision</a:t>
            </a:r>
          </a:p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txtPositivePrecision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A866F49-7A78-E6D9-0450-58F9C1D5B2B3}"/>
              </a:ext>
            </a:extLst>
          </p:cNvPr>
          <p:cNvCxnSpPr/>
          <p:nvPr/>
        </p:nvCxnSpPr>
        <p:spPr>
          <a:xfrm>
            <a:off x="7545092" y="2719353"/>
            <a:ext cx="1600200" cy="0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0AEB26CB-C976-AA07-E605-C0D3318110BB}"/>
              </a:ext>
            </a:extLst>
          </p:cNvPr>
          <p:cNvSpPr/>
          <p:nvPr/>
        </p:nvSpPr>
        <p:spPr>
          <a:xfrm>
            <a:off x="9143017" y="1892526"/>
            <a:ext cx="2286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txtF1Score</a:t>
            </a:r>
          </a:p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txtAUCPR</a:t>
            </a:r>
          </a:p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txtLogLossReduction</a:t>
            </a:r>
          </a:p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txtNegativeRecall</a:t>
            </a:r>
          </a:p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txtPositiveRecall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522DA3-0A57-A93D-C2C8-0A49288EBD54}"/>
              </a:ext>
            </a:extLst>
          </p:cNvPr>
          <p:cNvCxnSpPr/>
          <p:nvPr/>
        </p:nvCxnSpPr>
        <p:spPr>
          <a:xfrm flipH="1">
            <a:off x="2898147" y="2772217"/>
            <a:ext cx="1600200" cy="0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2A952BF-C039-43EE-9698-B54288345019}"/>
              </a:ext>
            </a:extLst>
          </p:cNvPr>
          <p:cNvSpPr/>
          <p:nvPr/>
        </p:nvSpPr>
        <p:spPr>
          <a:xfrm>
            <a:off x="4864510" y="1054621"/>
            <a:ext cx="1155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txtDataset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EECA54-9903-04A0-C2CD-211700BB4EBC}"/>
              </a:ext>
            </a:extLst>
          </p:cNvPr>
          <p:cNvSpPr/>
          <p:nvPr/>
        </p:nvSpPr>
        <p:spPr>
          <a:xfrm>
            <a:off x="7545092" y="1085328"/>
            <a:ext cx="14903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btnPicDataset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F37BECB-1BAA-2834-AB0A-B5BB76B53C13}"/>
              </a:ext>
            </a:extLst>
          </p:cNvPr>
          <p:cNvSpPr/>
          <p:nvPr/>
        </p:nvSpPr>
        <p:spPr>
          <a:xfrm>
            <a:off x="4549642" y="1391034"/>
            <a:ext cx="10756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txtTrainRate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73EE70-0FF4-C5A0-055E-6896C61D4CFA}"/>
              </a:ext>
            </a:extLst>
          </p:cNvPr>
          <p:cNvSpPr/>
          <p:nvPr/>
        </p:nvSpPr>
        <p:spPr>
          <a:xfrm>
            <a:off x="7023173" y="1472132"/>
            <a:ext cx="14149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progressBarTrain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5D7152-7E2D-2CEA-4AF1-04D1EFA122BB}"/>
              </a:ext>
            </a:extLst>
          </p:cNvPr>
          <p:cNvSpPr/>
          <p:nvPr/>
        </p:nvSpPr>
        <p:spPr>
          <a:xfrm>
            <a:off x="5558968" y="1594002"/>
            <a:ext cx="7926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btnTrain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AC03E-259A-F267-5329-9281D68EA55B}"/>
              </a:ext>
            </a:extLst>
          </p:cNvPr>
          <p:cNvSpPr/>
          <p:nvPr/>
        </p:nvSpPr>
        <p:spPr>
          <a:xfrm>
            <a:off x="3662346" y="1800982"/>
            <a:ext cx="10534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btnEvaluate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40C2652-1FA9-0E4B-7475-EFDE5B4367CB}"/>
              </a:ext>
            </a:extLst>
          </p:cNvPr>
          <p:cNvSpPr/>
          <p:nvPr/>
        </p:nvSpPr>
        <p:spPr>
          <a:xfrm>
            <a:off x="5428547" y="3286525"/>
            <a:ext cx="12436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btnSaveModel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EFDA68-CBCB-964F-778A-71FB10DEE33A}"/>
              </a:ext>
            </a:extLst>
          </p:cNvPr>
          <p:cNvSpPr/>
          <p:nvPr/>
        </p:nvSpPr>
        <p:spPr>
          <a:xfrm>
            <a:off x="5579497" y="3600858"/>
            <a:ext cx="9236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cboModel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6EBB656-F666-3083-066B-AB7B88EC0C07}"/>
              </a:ext>
            </a:extLst>
          </p:cNvPr>
          <p:cNvSpPr/>
          <p:nvPr/>
        </p:nvSpPr>
        <p:spPr>
          <a:xfrm>
            <a:off x="3456328" y="3899891"/>
            <a:ext cx="12595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btnLoadModel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3612B6-F354-0660-D50E-42D8E08A8AFB}"/>
              </a:ext>
            </a:extLst>
          </p:cNvPr>
          <p:cNvSpPr/>
          <p:nvPr/>
        </p:nvSpPr>
        <p:spPr>
          <a:xfrm>
            <a:off x="6114215" y="4381546"/>
            <a:ext cx="11158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txtInputData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75B8908-5F31-586C-7906-C8ECEF66B56B}"/>
              </a:ext>
            </a:extLst>
          </p:cNvPr>
          <p:cNvSpPr/>
          <p:nvPr/>
        </p:nvSpPr>
        <p:spPr>
          <a:xfrm>
            <a:off x="4609606" y="5077657"/>
            <a:ext cx="9493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btnPredict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8F89FDD-8870-CAA1-F62B-38970B424D6C}"/>
              </a:ext>
            </a:extLst>
          </p:cNvPr>
          <p:cNvSpPr/>
          <p:nvPr/>
        </p:nvSpPr>
        <p:spPr>
          <a:xfrm>
            <a:off x="6672156" y="4769880"/>
            <a:ext cx="106875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radNegative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C6AD09-DEA2-F025-7FFC-9E10EE249671}"/>
              </a:ext>
            </a:extLst>
          </p:cNvPr>
          <p:cNvSpPr/>
          <p:nvPr/>
        </p:nvSpPr>
        <p:spPr>
          <a:xfrm>
            <a:off x="4373478" y="4750070"/>
            <a:ext cx="9932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radPositive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B6EB80E-0E46-0F55-13AF-3691CB8C3678}"/>
              </a:ext>
            </a:extLst>
          </p:cNvPr>
          <p:cNvSpPr/>
          <p:nvPr/>
        </p:nvSpPr>
        <p:spPr>
          <a:xfrm>
            <a:off x="3940670" y="5607344"/>
            <a:ext cx="17972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lblNegativeProbability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34B87E9-A84F-BF79-750C-6F42F459C050}"/>
              </a:ext>
            </a:extLst>
          </p:cNvPr>
          <p:cNvSpPr/>
          <p:nvPr/>
        </p:nvSpPr>
        <p:spPr>
          <a:xfrm>
            <a:off x="3940670" y="5311107"/>
            <a:ext cx="17217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lblPositiveProbability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2CCD967-339B-55FD-35EB-AC1CCD33A4FD}"/>
              </a:ext>
            </a:extLst>
          </p:cNvPr>
          <p:cNvSpPr/>
          <p:nvPr/>
        </p:nvSpPr>
        <p:spPr>
          <a:xfrm>
            <a:off x="7368365" y="5161707"/>
            <a:ext cx="9648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picPositive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BD4E23C-8D49-9EF4-AB9A-BB269CECD290}"/>
              </a:ext>
            </a:extLst>
          </p:cNvPr>
          <p:cNvSpPr/>
          <p:nvPr/>
        </p:nvSpPr>
        <p:spPr>
          <a:xfrm>
            <a:off x="7356857" y="5453455"/>
            <a:ext cx="10403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picNegative</a:t>
            </a:r>
          </a:p>
        </p:txBody>
      </p:sp>
    </p:spTree>
    <p:extLst>
      <p:ext uri="{BB962C8B-B14F-4D97-AF65-F5344CB8AC3E}">
        <p14:creationId xmlns:p14="http://schemas.microsoft.com/office/powerpoint/2010/main" val="2098130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529B0A8F-A8EB-0CD4-E480-057E133D5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CF72B408-5BDB-B2A3-F927-F2F84413B9A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ECAF62D1-B878-43CD-CAD1-4B87D4B126B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75373C-E0A8-2096-9582-A07704893F83}"/>
              </a:ext>
            </a:extLst>
          </p:cNvPr>
          <p:cNvGrpSpPr/>
          <p:nvPr/>
        </p:nvGrpSpPr>
        <p:grpSpPr>
          <a:xfrm>
            <a:off x="198895" y="312119"/>
            <a:ext cx="5791200" cy="508000"/>
            <a:chOff x="789624" y="1191463"/>
            <a:chExt cx="57912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45BFE530-0DE7-7A85-0A85-3310BBDDA8A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BE277683-C2B6-AA30-E5AB-480D9D5294E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0B6B297B-E83F-5E98-92D2-52275A38FA8E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6272AF20-CC19-D037-DC91-62DFF9C6A29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1900D3F3-7F7B-592D-DAD3-E8B07D29F63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9300744-5B21-6572-9D5C-17EBB8E99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6895" y="1048719"/>
            <a:ext cx="4953000" cy="5049577"/>
          </a:xfrm>
          <a:prstGeom prst="rect">
            <a:avLst/>
          </a:prstGeom>
        </p:spPr>
      </p:pic>
      <p:cxnSp>
        <p:nvCxnSpPr>
          <p:cNvPr id="9" name="Elbow Connector 11">
            <a:extLst>
              <a:ext uri="{FF2B5EF4-FFF2-40B4-BE49-F238E27FC236}">
                <a16:creationId xmlns:a16="http://schemas.microsoft.com/office/drawing/2014/main" id="{42893AD0-AD68-2094-FA97-4BAB130A443B}"/>
              </a:ext>
            </a:extLst>
          </p:cNvPr>
          <p:cNvCxnSpPr/>
          <p:nvPr/>
        </p:nvCxnSpPr>
        <p:spPr>
          <a:xfrm rot="16200000" flipH="1">
            <a:off x="3551695" y="4172920"/>
            <a:ext cx="1905000" cy="685800"/>
          </a:xfrm>
          <a:prstGeom prst="bentConnector3">
            <a:avLst>
              <a:gd name="adj1" fmla="val -507"/>
            </a:avLst>
          </a:prstGeom>
          <a:noFill/>
          <a:ln w="28575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614893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8341DA43-C5DA-F736-4348-63024D187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B5D6B835-4AE4-0D35-1520-219208CD98DA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D9D211FA-E359-C69A-8396-0F0F3C89022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01F397D-54D3-B473-3D0A-D4CD5700EDE6}"/>
              </a:ext>
            </a:extLst>
          </p:cNvPr>
          <p:cNvGrpSpPr/>
          <p:nvPr/>
        </p:nvGrpSpPr>
        <p:grpSpPr>
          <a:xfrm>
            <a:off x="237640" y="312119"/>
            <a:ext cx="5791200" cy="508000"/>
            <a:chOff x="789624" y="1191463"/>
            <a:chExt cx="57912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DA945A55-CC26-7D3A-4E31-B92FACF6A31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44B398F0-8EBD-099D-845F-EE48DE9475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1A5C5AAB-1B44-3E55-C7E8-0B7A4C2D995C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27664B39-0FFE-CC6D-1210-AAC6B6012F39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ED30FC6E-40E8-EC0D-CB42-5C5A31F42DB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CDCF3811-C459-EB86-36E3-F9B09631CC9F}"/>
              </a:ext>
            </a:extLst>
          </p:cNvPr>
          <p:cNvSpPr/>
          <p:nvPr/>
        </p:nvSpPr>
        <p:spPr>
          <a:xfrm>
            <a:off x="557051" y="767354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Tx/>
              <a:buFontTx/>
              <a:buNone/>
            </a:pPr>
            <a:endParaRPr lang="en-US" sz="1800" kern="1200">
              <a:latin typeface="Cascadia Mono" panose="020B0609020000020004" pitchFamily="49" charset="0"/>
              <a:ea typeface="+mn-ea"/>
              <a:cs typeface="+mn-cs"/>
            </a:endParaRPr>
          </a:p>
          <a:p>
            <a:pPr>
              <a:buClrTx/>
              <a:buFontTx/>
              <a:buNone/>
            </a:pP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namespace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SentimentAppBinary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{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class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sz="1800" kern="1200">
                <a:solidFill>
                  <a:srgbClr val="2B91AF"/>
                </a:solidFill>
                <a:latin typeface="Cascadia Mono" panose="020B0609020000020004" pitchFamily="49" charset="0"/>
                <a:ea typeface="+mn-ea"/>
                <a:cs typeface="+mn-cs"/>
              </a:rPr>
              <a:t>FeedbackData</a:t>
            </a:r>
            <a:endParaRPr lang="en-US" sz="1800" kern="1200">
              <a:latin typeface="Cascadia Mono" panose="020B0609020000020004" pitchFamily="49" charset="0"/>
              <a:ea typeface="+mn-ea"/>
              <a:cs typeface="+mn-cs"/>
            </a:endParaRP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{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    [LoadColumn(0)]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   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string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Data;</a:t>
            </a:r>
          </a:p>
          <a:p>
            <a:pPr>
              <a:buClrTx/>
              <a:buFontTx/>
              <a:buNone/>
            </a:pPr>
            <a:endParaRPr lang="en-US" sz="1800" kern="1200">
              <a:latin typeface="Cascadia Mono" panose="020B0609020000020004" pitchFamily="49" charset="0"/>
              <a:ea typeface="+mn-ea"/>
              <a:cs typeface="+mn-cs"/>
            </a:endParaRP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    [LoadColumn(1), ColumnName(</a:t>
            </a:r>
            <a:r>
              <a:rPr lang="en-US" sz="1800" kern="1200">
                <a:solidFill>
                  <a:srgbClr val="A31515"/>
                </a:solidFill>
                <a:latin typeface="Cascadia Mono" panose="020B0609020000020004" pitchFamily="49" charset="0"/>
                <a:ea typeface="+mn-ea"/>
                <a:cs typeface="+mn-cs"/>
              </a:rPr>
              <a:t>"Label"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)]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   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bool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Lable;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}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69497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C9411F80-6558-DE60-7B9D-856C1519D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D680B27A-5CBC-886A-21AE-312621FC8D7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4026E59E-F910-A1B0-D613-A8D96664C18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F188E08-5E77-2646-7DAE-9DFBE77F0388}"/>
              </a:ext>
            </a:extLst>
          </p:cNvPr>
          <p:cNvGrpSpPr/>
          <p:nvPr/>
        </p:nvGrpSpPr>
        <p:grpSpPr>
          <a:xfrm>
            <a:off x="206644" y="321812"/>
            <a:ext cx="5791200" cy="508000"/>
            <a:chOff x="789624" y="1191463"/>
            <a:chExt cx="57912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531D5E52-8483-E7BA-C78D-25373DFDA12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902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Customize Sentiment Model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51024461-E91E-7D28-2323-7EB037782BF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D1C9814D-6D30-BFC2-9C85-4FCA7E10ED4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C88DED6A-DEE7-CE66-50DB-1A555BDA30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E943A129-7226-6561-9065-CE66B848818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5882B-47D4-5F7A-3B72-BD7D56A28F70}"/>
              </a:ext>
            </a:extLst>
          </p:cNvPr>
          <p:cNvSpPr/>
          <p:nvPr/>
        </p:nvSpPr>
        <p:spPr>
          <a:xfrm>
            <a:off x="535154" y="959907"/>
            <a:ext cx="889169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namespace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SentimentAppBinary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{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class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sz="1800" kern="1200">
                <a:solidFill>
                  <a:srgbClr val="2B91AF"/>
                </a:solidFill>
                <a:latin typeface="Cascadia Mono" panose="020B0609020000020004" pitchFamily="49" charset="0"/>
                <a:ea typeface="+mn-ea"/>
                <a:cs typeface="+mn-cs"/>
              </a:rPr>
              <a:t>FeedbackSentiment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: FeedbackData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{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    [ColumnName(</a:t>
            </a:r>
            <a:r>
              <a:rPr lang="en-US" sz="1800" kern="1200">
                <a:solidFill>
                  <a:srgbClr val="A31515"/>
                </a:solidFill>
                <a:latin typeface="Cascadia Mono" panose="020B0609020000020004" pitchFamily="49" charset="0"/>
                <a:ea typeface="+mn-ea"/>
                <a:cs typeface="+mn-cs"/>
              </a:rPr>
              <a:t>"PredictedLabel"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)] 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   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bool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PredictedLabel {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get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;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set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; }</a:t>
            </a:r>
          </a:p>
          <a:p>
            <a:pPr>
              <a:buClrTx/>
              <a:buFontTx/>
              <a:buNone/>
            </a:pPr>
            <a:endParaRPr lang="en-US" sz="1800" kern="1200">
              <a:latin typeface="Cascadia Mono" panose="020B0609020000020004" pitchFamily="49" charset="0"/>
              <a:ea typeface="+mn-ea"/>
              <a:cs typeface="+mn-cs"/>
            </a:endParaRP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    [ColumnName(</a:t>
            </a:r>
            <a:r>
              <a:rPr lang="en-US" sz="1800" kern="1200">
                <a:solidFill>
                  <a:srgbClr val="A31515"/>
                </a:solidFill>
                <a:latin typeface="Cascadia Mono" panose="020B0609020000020004" pitchFamily="49" charset="0"/>
                <a:ea typeface="+mn-ea"/>
                <a:cs typeface="+mn-cs"/>
              </a:rPr>
              <a:t>"Probability"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)]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   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float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Probability {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get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; </a:t>
            </a:r>
            <a:r>
              <a:rPr lang="en-US" sz="1800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set</a:t>
            </a: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; }            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   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    }</a:t>
            </a:r>
          </a:p>
          <a:p>
            <a:pPr>
              <a:buClrTx/>
              <a:buFontTx/>
              <a:buNone/>
            </a:pPr>
            <a:r>
              <a:rPr lang="en-US" sz="1800" kern="1200">
                <a:latin typeface="Cascadia Mono" panose="020B0609020000020004" pitchFamily="49" charset="0"/>
                <a:ea typeface="+mn-ea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97760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1963</TotalTime>
  <Words>371</Words>
  <Application>Microsoft Office PowerPoint</Application>
  <PresentationFormat>Widescreen</PresentationFormat>
  <Paragraphs>117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Cambria</vt:lpstr>
      <vt:lpstr>Arial</vt:lpstr>
      <vt:lpstr>Times New Roman</vt:lpstr>
      <vt:lpstr>Lato</vt:lpstr>
      <vt:lpstr>Wingdings</vt:lpstr>
      <vt:lpstr>Cascadia Mono</vt:lpstr>
      <vt:lpstr>Calibri</vt:lpstr>
      <vt:lpstr>Lato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Pí Yeah</dc:creator>
  <cp:lastModifiedBy>Trần Thanh</cp:lastModifiedBy>
  <cp:revision>394</cp:revision>
  <dcterms:created xsi:type="dcterms:W3CDTF">2022-12-02T04:21:00Z</dcterms:created>
  <dcterms:modified xsi:type="dcterms:W3CDTF">2025-09-04T15:24:01Z</dcterms:modified>
</cp:coreProperties>
</file>